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13"/>
  </p:notesMasterIdLst>
  <p:sldIdLst>
    <p:sldId id="256" r:id="rId3"/>
    <p:sldId id="257" r:id="rId4"/>
    <p:sldId id="269" r:id="rId5"/>
    <p:sldId id="271" r:id="rId6"/>
    <p:sldId id="270" r:id="rId7"/>
    <p:sldId id="268" r:id="rId8"/>
    <p:sldId id="267" r:id="rId9"/>
    <p:sldId id="258" r:id="rId10"/>
    <p:sldId id="259"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1" d="100"/>
          <a:sy n="71" d="100"/>
        </p:scale>
        <p:origin x="147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190CCCE-EB9A-4630-A764-1C90E1AC4195}" type="datetimeFigureOut">
              <a:rPr lang="ar-IQ" smtClean="0"/>
              <a:t>18/03/1443</a:t>
            </a:fld>
            <a:endParaRPr lang="ar-IQ"/>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4B25BEB-2D66-4A34-9929-3C2C54D9E552}" type="slidenum">
              <a:rPr lang="ar-IQ" smtClean="0"/>
              <a:t>‹#›</a:t>
            </a:fld>
            <a:endParaRPr lang="ar-IQ"/>
          </a:p>
        </p:txBody>
      </p:sp>
    </p:spTree>
    <p:extLst>
      <p:ext uri="{BB962C8B-B14F-4D97-AF65-F5344CB8AC3E}">
        <p14:creationId xmlns:p14="http://schemas.microsoft.com/office/powerpoint/2010/main" val="41541989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14B25BEB-2D66-4A34-9929-3C2C54D9E552}" type="slidenum">
              <a:rPr lang="ar-IQ" smtClean="0"/>
              <a:t>1</a:t>
            </a:fld>
            <a:endParaRPr lang="ar-IQ"/>
          </a:p>
        </p:txBody>
      </p:sp>
    </p:spTree>
    <p:extLst>
      <p:ext uri="{BB962C8B-B14F-4D97-AF65-F5344CB8AC3E}">
        <p14:creationId xmlns:p14="http://schemas.microsoft.com/office/powerpoint/2010/main" val="192022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95C33BC-D651-4D2F-98C8-5DB7CB68EA6C}" type="datetimeFigureOut">
              <a:rPr lang="en-GB" smtClean="0"/>
              <a:t>24/10/2021</a:t>
            </a:fld>
            <a:endParaRPr lang="en-GB"/>
          </a:p>
        </p:txBody>
      </p:sp>
      <p:sp>
        <p:nvSpPr>
          <p:cNvPr id="8" name="Slide Number Placeholder 7"/>
          <p:cNvSpPr>
            <a:spLocks noGrp="1"/>
          </p:cNvSpPr>
          <p:nvPr>
            <p:ph type="sldNum" sz="quarter" idx="11"/>
          </p:nvPr>
        </p:nvSpPr>
        <p:spPr/>
        <p:txBody>
          <a:bodyPr/>
          <a:lstStyle/>
          <a:p>
            <a:fld id="{8CFE7BE8-D9AC-458E-AEDF-9F7B9055DAE1}"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C33BC-D651-4D2F-98C8-5DB7CB68EA6C}" type="datetimeFigureOut">
              <a:rPr lang="en-GB" smtClean="0"/>
              <a:t>24/10/2021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E7BE8-D9AC-458E-AEDF-9F7B9055DAE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C33BC-D651-4D2F-98C8-5DB7CB68EA6C}" type="datetimeFigureOut">
              <a:rPr lang="en-GB" smtClean="0"/>
              <a:t>24/10/2021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E7BE8-D9AC-458E-AEDF-9F7B9055DAE1}"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6C20CE2-06AF-43CD-B0D6-1EC187417E0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2312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07ADE8D-4D71-4BD1-A453-6801C11B7F2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77400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C3E1584-3412-474A-A745-9DB182C8E80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5314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8543A156-524F-409C-AE47-B80304B4DC7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6173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6B4FB83A-1FB0-4BB5-B336-3C438EAE28A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96959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FC115CE8-CCD8-4606-A955-62997295933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9483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3ABEA680-2CE0-4C90-88DF-B83EF0B1209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191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423C7ADF-826D-44D7-B17A-F84DC32C28C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64262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C33BC-D651-4D2F-98C8-5DB7CB68EA6C}" type="datetimeFigureOut">
              <a:rPr lang="en-GB" smtClean="0"/>
              <a:t>24/10/2021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E7BE8-D9AC-458E-AEDF-9F7B9055DAE1}"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8966C20F-F0F2-4FB7-85B7-0DC16EFB41F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13230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D8FC814-E73B-4E8F-910A-C884D0F178A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00994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833E1B6-C1EB-4FF5-A7FB-875A6AD07AA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7479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C33BC-D651-4D2F-98C8-5DB7CB68EA6C}" type="datetimeFigureOut">
              <a:rPr lang="en-GB" smtClean="0"/>
              <a:t>24/10/2021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E7BE8-D9AC-458E-AEDF-9F7B9055DAE1}" type="slidenum">
              <a:rPr lang="en-GB" smtClean="0"/>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5C33BC-D651-4D2F-98C8-5DB7CB68EA6C}" type="datetimeFigureOut">
              <a:rPr lang="en-GB" smtClean="0"/>
              <a:t>24/10/2021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FE7BE8-D9AC-458E-AEDF-9F7B9055DAE1}" type="slidenum">
              <a:rPr lang="en-GB" smtClean="0"/>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95C33BC-D651-4D2F-98C8-5DB7CB68EA6C}" type="datetimeFigureOut">
              <a:rPr lang="en-GB" smtClean="0"/>
              <a:t>24/10/2021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FE7BE8-D9AC-458E-AEDF-9F7B9055DAE1}" type="slidenum">
              <a:rPr lang="en-GB" smtClean="0"/>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5C33BC-D651-4D2F-98C8-5DB7CB68EA6C}" type="datetimeFigureOut">
              <a:rPr lang="en-GB" smtClean="0"/>
              <a:t>24/10/2021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FE7BE8-D9AC-458E-AEDF-9F7B9055DAE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C33BC-D651-4D2F-98C8-5DB7CB68EA6C}" type="datetimeFigureOut">
              <a:rPr lang="en-GB" smtClean="0"/>
              <a:t>24/10/2021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FE7BE8-D9AC-458E-AEDF-9F7B9055DAE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5C33BC-D651-4D2F-98C8-5DB7CB68EA6C}" type="datetimeFigureOut">
              <a:rPr lang="en-GB" smtClean="0"/>
              <a:t>24/10/2021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FE7BE8-D9AC-458E-AEDF-9F7B9055DAE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5C33BC-D651-4D2F-98C8-5DB7CB68EA6C}" type="datetimeFigureOut">
              <a:rPr lang="en-GB" smtClean="0"/>
              <a:t>24/10/2021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FE7BE8-D9AC-458E-AEDF-9F7B9055DAE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95C33BC-D651-4D2F-98C8-5DB7CB68EA6C}" type="datetimeFigureOut">
              <a:rPr lang="en-GB" smtClean="0"/>
              <a:t>24/10/2021</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CFE7BE8-D9AC-458E-AEDF-9F7B9055DAE1}" type="slidenum">
              <a:rPr lang="en-GB" smtClean="0"/>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C33BC-D651-4D2F-98C8-5DB7CB68EA6C}" type="datetimeFigureOut">
              <a:rPr lang="en-GB" smtClean="0"/>
              <a:t>24/10/2021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E7BE8-D9AC-458E-AEDF-9F7B9055DAE1}" type="slidenum">
              <a:rPr lang="en-GB" smtClean="0"/>
              <a:t>‹#›</a:t>
            </a:fld>
            <a:endParaRPr lang="en-GB"/>
          </a:p>
        </p:txBody>
      </p:sp>
    </p:spTree>
    <p:extLst>
      <p:ext uri="{BB962C8B-B14F-4D97-AF65-F5344CB8AC3E}">
        <p14:creationId xmlns:p14="http://schemas.microsoft.com/office/powerpoint/2010/main" val="11647470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F2F33DF-0931-4329-833D-CB0D73DD8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616" y="469322"/>
            <a:ext cx="2304256" cy="1700808"/>
          </a:xfrm>
          <a:prstGeom prst="rect">
            <a:avLst/>
          </a:prstGeom>
        </p:spPr>
      </p:pic>
      <p:sp>
        <p:nvSpPr>
          <p:cNvPr id="3" name="Subtitle 2"/>
          <p:cNvSpPr>
            <a:spLocks noGrp="1"/>
          </p:cNvSpPr>
          <p:nvPr>
            <p:ph type="subTitle" idx="1"/>
          </p:nvPr>
        </p:nvSpPr>
        <p:spPr>
          <a:xfrm>
            <a:off x="323528" y="188640"/>
            <a:ext cx="8640960" cy="6192688"/>
          </a:xfrm>
        </p:spPr>
        <p:txBody>
          <a:bodyPr>
            <a:normAutofit/>
          </a:bodyPr>
          <a:lstStyle/>
          <a:p>
            <a:pPr algn="l"/>
            <a:r>
              <a:rPr lang="en-GB" sz="2800" b="1" dirty="0">
                <a:solidFill>
                  <a:schemeClr val="tx1"/>
                </a:solidFill>
                <a:effectLst/>
                <a:latin typeface="Times New Roman" panose="02020603050405020304" pitchFamily="18" charset="0"/>
                <a:ea typeface="Calibri"/>
                <a:cs typeface="Times New Roman" panose="02020603050405020304" pitchFamily="18" charset="0"/>
              </a:rPr>
              <a:t>University of </a:t>
            </a:r>
            <a:r>
              <a:rPr lang="en-GB" sz="2800" b="1" dirty="0" err="1">
                <a:solidFill>
                  <a:schemeClr val="tx1"/>
                </a:solidFill>
                <a:effectLst/>
                <a:latin typeface="Times New Roman" panose="02020603050405020304" pitchFamily="18" charset="0"/>
                <a:ea typeface="Calibri"/>
                <a:cs typeface="Times New Roman" panose="02020603050405020304" pitchFamily="18" charset="0"/>
              </a:rPr>
              <a:t>Basrah</a:t>
            </a:r>
            <a:r>
              <a:rPr lang="en-GB" sz="2800" b="1" dirty="0">
                <a:solidFill>
                  <a:schemeClr val="tx1"/>
                </a:solidFill>
                <a:effectLst/>
                <a:latin typeface="Times New Roman" panose="02020603050405020304" pitchFamily="18" charset="0"/>
                <a:ea typeface="Calibri"/>
                <a:cs typeface="Times New Roman" panose="02020603050405020304" pitchFamily="18" charset="0"/>
              </a:rPr>
              <a:t> </a:t>
            </a:r>
          </a:p>
          <a:p>
            <a:pPr algn="l"/>
            <a:r>
              <a:rPr lang="en-GB" sz="2800" b="1" dirty="0">
                <a:solidFill>
                  <a:schemeClr val="tx1"/>
                </a:solidFill>
                <a:latin typeface="Times New Roman" panose="02020603050405020304" pitchFamily="18" charset="0"/>
                <a:cs typeface="Times New Roman" panose="02020603050405020304" pitchFamily="18" charset="0"/>
              </a:rPr>
              <a:t>College of Arts</a:t>
            </a:r>
          </a:p>
          <a:p>
            <a:pPr algn="l"/>
            <a:r>
              <a:rPr lang="en-GB" sz="2800" b="1" dirty="0">
                <a:solidFill>
                  <a:schemeClr val="tx1"/>
                </a:solidFill>
                <a:latin typeface="Times New Roman" panose="02020603050405020304" pitchFamily="18" charset="0"/>
                <a:cs typeface="Times New Roman" panose="02020603050405020304" pitchFamily="18" charset="0"/>
              </a:rPr>
              <a:t>Department of Translation</a:t>
            </a:r>
          </a:p>
          <a:p>
            <a:pPr algn="l"/>
            <a:r>
              <a:rPr lang="en-GB" sz="2800" b="1" dirty="0">
                <a:solidFill>
                  <a:schemeClr val="tx1"/>
                </a:solidFill>
                <a:latin typeface="Times New Roman" panose="02020603050405020304" pitchFamily="18" charset="0"/>
                <a:cs typeface="Times New Roman" panose="02020603050405020304" pitchFamily="18" charset="0"/>
              </a:rPr>
              <a:t>Third Year </a:t>
            </a:r>
          </a:p>
          <a:p>
            <a:pPr algn="l"/>
            <a:endParaRPr lang="en-GB" sz="2800" b="1" dirty="0">
              <a:solidFill>
                <a:schemeClr val="tx1"/>
              </a:solidFill>
              <a:latin typeface="Times New Roman" panose="02020603050405020304" pitchFamily="18" charset="0"/>
              <a:cs typeface="Times New Roman" panose="02020603050405020304" pitchFamily="18" charset="0"/>
            </a:endParaRPr>
          </a:p>
          <a:p>
            <a:pPr algn="l"/>
            <a:r>
              <a:rPr lang="en-GB" sz="3200" b="1" dirty="0">
                <a:solidFill>
                  <a:schemeClr val="tx1"/>
                </a:solidFill>
                <a:latin typeface="Times New Roman" panose="02020603050405020304" pitchFamily="18" charset="0"/>
                <a:cs typeface="Times New Roman" panose="02020603050405020304" pitchFamily="18" charset="0"/>
              </a:rPr>
              <a:t>                               </a:t>
            </a:r>
            <a:r>
              <a:rPr lang="en-GB" sz="4400" b="1" dirty="0">
                <a:solidFill>
                  <a:schemeClr val="tx1"/>
                </a:solidFill>
                <a:latin typeface="Times New Roman" panose="02020603050405020304" pitchFamily="18" charset="0"/>
                <a:cs typeface="Times New Roman" panose="02020603050405020304" pitchFamily="18" charset="0"/>
              </a:rPr>
              <a:t>Linguistics</a:t>
            </a:r>
            <a:endParaRPr lang="en-GB" sz="3200" b="1" dirty="0">
              <a:solidFill>
                <a:schemeClr val="tx1"/>
              </a:solidFill>
              <a:latin typeface="Times New Roman" panose="02020603050405020304" pitchFamily="18" charset="0"/>
              <a:cs typeface="Times New Roman" panose="02020603050405020304" pitchFamily="18" charset="0"/>
            </a:endParaRPr>
          </a:p>
          <a:p>
            <a:r>
              <a:rPr lang="en-GB" sz="3200" b="1" i="1" dirty="0">
                <a:solidFill>
                  <a:schemeClr val="tx1"/>
                </a:solidFill>
                <a:latin typeface="Times New Roman" panose="02020603050405020304" pitchFamily="18" charset="0"/>
                <a:cs typeface="Times New Roman" panose="02020603050405020304" pitchFamily="18" charset="0"/>
              </a:rPr>
              <a:t>The Origins of Language</a:t>
            </a:r>
          </a:p>
          <a:p>
            <a:endParaRPr lang="en-GB" sz="3200" b="1" i="1" dirty="0">
              <a:solidFill>
                <a:schemeClr val="tx1"/>
              </a:solidFill>
              <a:latin typeface="Times New Roman" panose="02020603050405020304" pitchFamily="18" charset="0"/>
              <a:cs typeface="Times New Roman" panose="02020603050405020304" pitchFamily="18" charset="0"/>
            </a:endParaRPr>
          </a:p>
          <a:p>
            <a:pPr algn="l"/>
            <a:endParaRPr lang="en-GB" sz="2800" b="1" dirty="0">
              <a:solidFill>
                <a:schemeClr val="tx1"/>
              </a:solidFill>
              <a:latin typeface="Bell MT" panose="02020503060305020303" pitchFamily="18" charset="0"/>
              <a:cs typeface="Times New Roman" pitchFamily="18" charset="0"/>
            </a:endParaRPr>
          </a:p>
          <a:p>
            <a:pPr algn="l"/>
            <a:endParaRPr lang="en-GB" sz="2800" dirty="0">
              <a:solidFill>
                <a:schemeClr val="tx1"/>
              </a:solidFill>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545ECA4B-F170-46EF-A77E-EDF8FE239724}"/>
              </a:ext>
            </a:extLst>
          </p:cNvPr>
          <p:cNvPicPr>
            <a:picLocks noChangeAspect="1"/>
          </p:cNvPicPr>
          <p:nvPr/>
        </p:nvPicPr>
        <p:blipFill>
          <a:blip r:embed="rId4"/>
          <a:stretch>
            <a:fillRect/>
          </a:stretch>
        </p:blipFill>
        <p:spPr>
          <a:xfrm>
            <a:off x="179512" y="4437112"/>
            <a:ext cx="8964488" cy="2224897"/>
          </a:xfrm>
          <a:prstGeom prst="rect">
            <a:avLst/>
          </a:prstGeom>
        </p:spPr>
      </p:pic>
    </p:spTree>
    <p:extLst>
      <p:ext uri="{BB962C8B-B14F-4D97-AF65-F5344CB8AC3E}">
        <p14:creationId xmlns:p14="http://schemas.microsoft.com/office/powerpoint/2010/main" val="375958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457200"/>
            <a:ext cx="8229600" cy="6049963"/>
          </a:xfrm>
        </p:spPr>
        <p:txBody>
          <a:bodyPr/>
          <a:lstStyle/>
          <a:p>
            <a:pPr marL="36576" lvl="0" indent="0" algn="just" eaLnBrk="1" fontAlgn="auto" hangingPunct="1">
              <a:lnSpc>
                <a:spcPct val="150000"/>
              </a:lnSpc>
              <a:spcBef>
                <a:spcPts val="0"/>
              </a:spcBef>
              <a:spcAft>
                <a:spcPts val="0"/>
              </a:spcAft>
              <a:buClr>
                <a:srgbClr val="F07F09"/>
              </a:buClr>
              <a:buSzPct val="80000"/>
              <a:buNone/>
            </a:pPr>
            <a:endParaRPr lang="en-GB" sz="1800" b="1" kern="1200" dirty="0">
              <a:solidFill>
                <a:prstClr val="black"/>
              </a:solidFill>
              <a:latin typeface="Times New Roman" pitchFamily="18" charset="0"/>
              <a:cs typeface="Times New Roman" pitchFamily="18" charset="0"/>
            </a:endParaRPr>
          </a:p>
        </p:txBody>
      </p:sp>
      <p:pic>
        <p:nvPicPr>
          <p:cNvPr id="3" name="صورة 3" descr="C:\Users\almar\Desktop\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4714"/>
            <a:ext cx="8424936" cy="6034786"/>
          </a:xfrm>
          <a:prstGeom prst="rect">
            <a:avLst/>
          </a:prstGeom>
          <a:noFill/>
          <a:ln>
            <a:noFill/>
          </a:ln>
        </p:spPr>
      </p:pic>
    </p:spTree>
    <p:extLst>
      <p:ext uri="{BB962C8B-B14F-4D97-AF65-F5344CB8AC3E}">
        <p14:creationId xmlns:p14="http://schemas.microsoft.com/office/powerpoint/2010/main" val="34260336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0"/>
            <a:ext cx="8280920" cy="6669360"/>
          </a:xfrm>
        </p:spPr>
        <p:txBody>
          <a:bodyPr>
            <a:normAutofit lnSpcReduction="10000"/>
          </a:bodyPr>
          <a:lstStyle/>
          <a:p>
            <a:pPr algn="just">
              <a:lnSpc>
                <a:spcPct val="115000"/>
              </a:lnSpc>
              <a:spcAft>
                <a:spcPts val="1000"/>
              </a:spcAft>
            </a:pPr>
            <a:r>
              <a:rPr lang="en-US" sz="2000" b="1" i="1" dirty="0">
                <a:solidFill>
                  <a:schemeClr val="tx1"/>
                </a:solidFill>
                <a:latin typeface="Times New Roman" pitchFamily="18" charset="0"/>
                <a:cs typeface="Times New Roman" pitchFamily="18" charset="0"/>
              </a:rPr>
              <a:t>The Divine Source</a:t>
            </a:r>
          </a:p>
          <a:p>
            <a:pPr algn="just">
              <a:lnSpc>
                <a:spcPct val="150000"/>
              </a:lnSpc>
              <a:spcAft>
                <a:spcPts val="1000"/>
              </a:spcAft>
            </a:pPr>
            <a:r>
              <a:rPr lang="en-US" sz="1600" dirty="0">
                <a:solidFill>
                  <a:schemeClr val="tx1"/>
                </a:solidFill>
                <a:latin typeface="Times New Roman" pitchFamily="18" charset="0"/>
                <a:cs typeface="Times New Roman" pitchFamily="18" charset="0"/>
              </a:rPr>
              <a:t>In the biblical tradition, as described in the book of Genesis, God created Adam and “whatsoever Adam called every living creature, that was the name thereof.” Alternatively, following a Hindu tradition, it is Sarasvati, wife of Brahma, who is credited with bringing language to humanity. In most religions, there appears to be a divine source who provides humans with language. In an attempt to rediscover this original divine language, a few experiments have been carried out, with rather conflicting results. The basic hypothesis seems to have been that, if human infants were allowed to grow up without hearing any language around them, then they would spontaneously begin using the original God-given language.</a:t>
            </a:r>
          </a:p>
          <a:p>
            <a:pPr algn="just">
              <a:lnSpc>
                <a:spcPct val="150000"/>
              </a:lnSpc>
            </a:pPr>
            <a:r>
              <a:rPr lang="en-US" sz="1600" b="0" i="0" u="none" strike="noStrike" baseline="0" dirty="0">
                <a:solidFill>
                  <a:schemeClr val="tx1"/>
                </a:solidFill>
                <a:latin typeface="Times New Roman" panose="02020603050405020304" pitchFamily="18" charset="0"/>
                <a:cs typeface="Times New Roman" panose="02020603050405020304" pitchFamily="18" charset="0"/>
              </a:rPr>
              <a:t>The Greek writer Herodotus reported the story of an Egyptian pharaoh named </a:t>
            </a:r>
            <a:r>
              <a:rPr lang="en-US" sz="1600" b="0" i="0" u="none" strike="noStrike" baseline="0" dirty="0" err="1">
                <a:solidFill>
                  <a:schemeClr val="tx1"/>
                </a:solidFill>
                <a:latin typeface="Times New Roman" panose="02020603050405020304" pitchFamily="18" charset="0"/>
                <a:cs typeface="Times New Roman" panose="02020603050405020304" pitchFamily="18" charset="0"/>
              </a:rPr>
              <a:t>Psammetichus</a:t>
            </a:r>
            <a:r>
              <a:rPr lang="en-US" sz="1600" b="0" i="0" u="none" strike="noStrike" baseline="0" dirty="0">
                <a:solidFill>
                  <a:schemeClr val="tx1"/>
                </a:solidFill>
                <a:latin typeface="Times New Roman" panose="02020603050405020304" pitchFamily="18" charset="0"/>
                <a:cs typeface="Times New Roman" panose="02020603050405020304" pitchFamily="18" charset="0"/>
              </a:rPr>
              <a:t> (or </a:t>
            </a:r>
            <a:r>
              <a:rPr lang="en-US" sz="1600" b="0" i="0" u="none" strike="noStrike" baseline="0" dirty="0" err="1">
                <a:solidFill>
                  <a:schemeClr val="tx1"/>
                </a:solidFill>
                <a:latin typeface="Times New Roman" panose="02020603050405020304" pitchFamily="18" charset="0"/>
                <a:cs typeface="Times New Roman" panose="02020603050405020304" pitchFamily="18" charset="0"/>
              </a:rPr>
              <a:t>Psamtik</a:t>
            </a:r>
            <a:r>
              <a:rPr lang="en-US" sz="1600" b="0" i="0" u="none" strike="noStrike" baseline="0" dirty="0">
                <a:solidFill>
                  <a:schemeClr val="tx1"/>
                </a:solidFill>
                <a:latin typeface="Times New Roman" panose="02020603050405020304" pitchFamily="18" charset="0"/>
                <a:cs typeface="Times New Roman" panose="02020603050405020304" pitchFamily="18" charset="0"/>
              </a:rPr>
              <a:t>) who tried the experiment with two newborn babies more than 2,500 years ago. After two years of isolation except for the company of goats and a mute shepherd, the children were reported to have spontaneously uttered, not an Egyptian word, but something that was identified as the Phrygian word </a:t>
            </a:r>
            <a:r>
              <a:rPr lang="en-US" sz="1600" b="0" i="1" u="none" strike="noStrike" baseline="0" dirty="0" err="1">
                <a:solidFill>
                  <a:schemeClr val="tx1"/>
                </a:solidFill>
                <a:latin typeface="Times New Roman" panose="02020603050405020304" pitchFamily="18" charset="0"/>
                <a:cs typeface="Times New Roman" panose="02020603050405020304" pitchFamily="18" charset="0"/>
              </a:rPr>
              <a:t>bekos</a:t>
            </a:r>
            <a:r>
              <a:rPr lang="en-US" sz="1600" b="0" i="0" u="none" strike="noStrike" baseline="0" dirty="0">
                <a:solidFill>
                  <a:schemeClr val="tx1"/>
                </a:solidFill>
                <a:latin typeface="Times New Roman" panose="02020603050405020304" pitchFamily="18" charset="0"/>
                <a:cs typeface="Times New Roman" panose="02020603050405020304" pitchFamily="18" charset="0"/>
              </a:rPr>
              <a:t>, meaning “bread.”</a:t>
            </a:r>
          </a:p>
          <a:p>
            <a:pPr algn="l">
              <a:lnSpc>
                <a:spcPct val="150000"/>
              </a:lnSpc>
            </a:pPr>
            <a:r>
              <a:rPr lang="en-US" sz="1600" dirty="0">
                <a:solidFill>
                  <a:schemeClr val="tx1"/>
                </a:solidFill>
                <a:latin typeface="Times New Roman" pitchFamily="18" charset="0"/>
                <a:cs typeface="Times New Roman" pitchFamily="18" charset="0"/>
              </a:rPr>
              <a:t>King James the Fourth of Scotland carried out a similar experiment around the year 1500 and the children were reported to have spontaneously started speaking Hebrew, confirming the King’s belief that Hebrew had indeed been the language of the Garden of Eden.</a:t>
            </a:r>
            <a:endParaRPr lang="en-GB"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0213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208912" cy="6192688"/>
          </a:xfrm>
        </p:spPr>
        <p:txBody>
          <a:bodyPr>
            <a:normAutofit/>
          </a:bodyPr>
          <a:lstStyle/>
          <a:p>
            <a:pPr algn="l"/>
            <a:r>
              <a:rPr lang="en-GB" sz="2000" b="1" i="1" u="none" strike="noStrike" baseline="0" dirty="0">
                <a:solidFill>
                  <a:srgbClr val="000000"/>
                </a:solidFill>
                <a:latin typeface="Times New Roman" panose="02020603050405020304" pitchFamily="18" charset="0"/>
                <a:cs typeface="Times New Roman" panose="02020603050405020304" pitchFamily="18" charset="0"/>
              </a:rPr>
              <a:t>The Natural Sound Source</a:t>
            </a:r>
          </a:p>
          <a:p>
            <a:pPr algn="just">
              <a:lnSpc>
                <a:spcPct val="150000"/>
              </a:lnSpc>
            </a:pPr>
            <a:r>
              <a:rPr lang="en-US" sz="1600" b="0" i="0" u="none" strike="noStrike" baseline="0" dirty="0">
                <a:solidFill>
                  <a:srgbClr val="000000"/>
                </a:solidFill>
                <a:latin typeface="Times New Roman" panose="02020603050405020304" pitchFamily="18" charset="0"/>
                <a:cs typeface="Times New Roman" panose="02020603050405020304" pitchFamily="18" charset="0"/>
              </a:rPr>
              <a:t>A quite different view of the beginnings of language is based on the concept of natural sounds. The human auditory system is already functioning before birth (at around seven months). That early processing capacity develops into an ability to identify sounds in the environment, allowing humans to make a connection between a sound and the thing producing that sound. This leads to the idea that primitive words derive from imitations of the natural sounds that early men and women heard around them. Among several nicknames that he invented to talk about the origins of speech, Jespersen (</a:t>
            </a:r>
            <a:r>
              <a:rPr lang="en-US" sz="1600" b="0" i="0" u="none" strike="noStrike" baseline="0" dirty="0">
                <a:solidFill>
                  <a:srgbClr val="5D6CEC"/>
                </a:solidFill>
                <a:latin typeface="Times New Roman" panose="02020603050405020304" pitchFamily="18" charset="0"/>
                <a:cs typeface="Times New Roman" panose="02020603050405020304" pitchFamily="18" charset="0"/>
              </a:rPr>
              <a:t>1922</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 called this </a:t>
            </a:r>
            <a:r>
              <a:rPr lang="en-GB" sz="1600" b="0" i="0" u="none" strike="noStrike" baseline="0" dirty="0">
                <a:solidFill>
                  <a:srgbClr val="000000"/>
                </a:solidFill>
                <a:latin typeface="Times New Roman" panose="02020603050405020304" pitchFamily="18" charset="0"/>
                <a:cs typeface="Times New Roman" panose="02020603050405020304" pitchFamily="18" charset="0"/>
              </a:rPr>
              <a:t>idea the “</a:t>
            </a:r>
            <a:r>
              <a:rPr lang="en-GB" sz="1600" b="1" i="0" u="none" strike="noStrike" baseline="0" dirty="0">
                <a:solidFill>
                  <a:srgbClr val="000000"/>
                </a:solidFill>
                <a:latin typeface="Times New Roman" panose="02020603050405020304" pitchFamily="18" charset="0"/>
                <a:cs typeface="Times New Roman" panose="02020603050405020304" pitchFamily="18" charset="0"/>
              </a:rPr>
              <a:t>bow-wow</a:t>
            </a:r>
            <a:r>
              <a:rPr lang="en-GB" sz="1600" b="0" i="0" u="none" strike="noStrike" baseline="0" dirty="0">
                <a:solidFill>
                  <a:srgbClr val="000000"/>
                </a:solidFill>
                <a:latin typeface="Times New Roman" panose="02020603050405020304" pitchFamily="18" charset="0"/>
                <a:cs typeface="Times New Roman" panose="02020603050405020304" pitchFamily="18" charset="0"/>
              </a:rPr>
              <a:t>” theory.</a:t>
            </a:r>
          </a:p>
          <a:p>
            <a:pPr algn="l">
              <a:lnSpc>
                <a:spcPct val="150000"/>
              </a:lnSpc>
            </a:pPr>
            <a:r>
              <a:rPr lang="en-US" sz="2000" b="1" i="1" dirty="0">
                <a:solidFill>
                  <a:schemeClr val="tx1"/>
                </a:solidFill>
                <a:latin typeface="Times New Roman" panose="02020603050405020304" pitchFamily="18" charset="0"/>
                <a:cs typeface="Times New Roman" pitchFamily="18" charset="0"/>
              </a:rPr>
              <a:t>The “Bow-Wow” Theory</a:t>
            </a:r>
          </a:p>
          <a:p>
            <a:pPr algn="just">
              <a:lnSpc>
                <a:spcPct val="150000"/>
              </a:lnSpc>
            </a:pPr>
            <a:r>
              <a:rPr lang="en-US" sz="1600" dirty="0">
                <a:solidFill>
                  <a:schemeClr val="tx1"/>
                </a:solidFill>
                <a:latin typeface="Times New Roman" panose="02020603050405020304" pitchFamily="18" charset="0"/>
                <a:cs typeface="Times New Roman" pitchFamily="18" charset="0"/>
              </a:rPr>
              <a:t>In this scenario, when different objects flew by, making a C AW - C AW or C O </a:t>
            </a:r>
            <a:r>
              <a:rPr lang="en-US" sz="1600" dirty="0" err="1">
                <a:solidFill>
                  <a:schemeClr val="tx1"/>
                </a:solidFill>
                <a:latin typeface="Times New Roman" panose="02020603050405020304" pitchFamily="18" charset="0"/>
                <a:cs typeface="Times New Roman" pitchFamily="18" charset="0"/>
              </a:rPr>
              <a:t>O</a:t>
            </a:r>
            <a:r>
              <a:rPr lang="en-US" sz="1600" dirty="0">
                <a:solidFill>
                  <a:schemeClr val="tx1"/>
                </a:solidFill>
                <a:latin typeface="Times New Roman" panose="02020603050405020304" pitchFamily="18" charset="0"/>
                <a:cs typeface="Times New Roman" pitchFamily="18" charset="0"/>
              </a:rPr>
              <a:t> - C O </a:t>
            </a:r>
            <a:r>
              <a:rPr lang="en-US" sz="1600" dirty="0" err="1">
                <a:solidFill>
                  <a:schemeClr val="tx1"/>
                </a:solidFill>
                <a:latin typeface="Times New Roman" panose="02020603050405020304" pitchFamily="18" charset="0"/>
                <a:cs typeface="Times New Roman" pitchFamily="18" charset="0"/>
              </a:rPr>
              <a:t>O</a:t>
            </a:r>
            <a:r>
              <a:rPr lang="en-US" sz="1600" dirty="0">
                <a:solidFill>
                  <a:schemeClr val="tx1"/>
                </a:solidFill>
                <a:latin typeface="Times New Roman" panose="02020603050405020304" pitchFamily="18" charset="0"/>
                <a:cs typeface="Times New Roman" pitchFamily="18" charset="0"/>
              </a:rPr>
              <a:t> sound, the early human tried to imitate the sounds and then used them to refer to those objects even when they weren’t present. The fact that all modern languages have some words with pronunciations that seem to echo naturally occurring sounds could be used to support this theory. In English, in addition to cuckoo, we have splash, bang, boom, rattle, buzz, hiss, screech and of course bow-wow.</a:t>
            </a:r>
            <a:endParaRPr lang="en-GB" sz="1600" dirty="0">
              <a:solidFill>
                <a:schemeClr val="tx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83084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208912" cy="6192688"/>
          </a:xfrm>
        </p:spPr>
        <p:txBody>
          <a:bodyPr>
            <a:normAutofit fontScale="92500" lnSpcReduction="20000"/>
          </a:bodyPr>
          <a:lstStyle/>
          <a:p>
            <a:pPr algn="just">
              <a:lnSpc>
                <a:spcPct val="115000"/>
              </a:lnSpc>
              <a:spcAft>
                <a:spcPts val="1000"/>
              </a:spcAft>
            </a:pPr>
            <a:r>
              <a:rPr lang="en-US" sz="2200" b="1" i="1" dirty="0">
                <a:solidFill>
                  <a:schemeClr val="tx1"/>
                </a:solidFill>
                <a:latin typeface="Times New Roman" pitchFamily="18" charset="0"/>
                <a:cs typeface="Times New Roman" pitchFamily="18" charset="0"/>
              </a:rPr>
              <a:t>The “Pooh-Pooh” Theory</a:t>
            </a:r>
          </a:p>
          <a:p>
            <a:pPr algn="just">
              <a:lnSpc>
                <a:spcPct val="150000"/>
              </a:lnSpc>
              <a:spcAft>
                <a:spcPts val="1000"/>
              </a:spcAft>
            </a:pPr>
            <a:r>
              <a:rPr lang="en-US" sz="1600" dirty="0">
                <a:solidFill>
                  <a:schemeClr val="tx1"/>
                </a:solidFill>
                <a:latin typeface="Times New Roman" pitchFamily="18" charset="0"/>
                <a:cs typeface="Times New Roman" pitchFamily="18" charset="0"/>
              </a:rPr>
              <a:t>Another of Jespersen’s nicknames was the “pooh-pooh” theory, which proposed that speech developed from the instinctive sounds people make in emotional circumstances. That is, the original sounds of language may have come from natural cries of emotion such as pain, anger and joy. By this route, presumably, Ouch! came to have its painful connotations. But Ouch! and other interjections such as Ah!, Ooh!, Phew!, Wow! or Yuck! are usually produced with sudden intakes of breath, which is the opposite of ordinary talk. We normally produce spoken language as we breathe out, so we speak while we exhale, not inhale. In other words, the expressive noises people make in emotional reactions contain sounds that are not otherwise used in speech production and consequently would seem to be rather unlikely candidates as source sounds for language.</a:t>
            </a:r>
          </a:p>
          <a:p>
            <a:pPr algn="just">
              <a:lnSpc>
                <a:spcPct val="150000"/>
              </a:lnSpc>
              <a:spcAft>
                <a:spcPts val="1000"/>
              </a:spcAft>
            </a:pPr>
            <a:r>
              <a:rPr lang="en-US" sz="2600" b="1" i="1" dirty="0">
                <a:solidFill>
                  <a:schemeClr val="tx1"/>
                </a:solidFill>
                <a:latin typeface="Times New Roman" pitchFamily="18" charset="0"/>
                <a:cs typeface="Times New Roman" pitchFamily="18" charset="0"/>
              </a:rPr>
              <a:t>The Social Interaction Source</a:t>
            </a:r>
          </a:p>
          <a:p>
            <a:pPr algn="just">
              <a:lnSpc>
                <a:spcPct val="150000"/>
              </a:lnSpc>
              <a:spcAft>
                <a:spcPts val="1000"/>
              </a:spcAft>
            </a:pPr>
            <a:r>
              <a:rPr lang="en-US" sz="1600" dirty="0">
                <a:solidFill>
                  <a:schemeClr val="tx1"/>
                </a:solidFill>
                <a:latin typeface="Times New Roman" pitchFamily="18" charset="0"/>
                <a:cs typeface="Times New Roman" pitchFamily="18" charset="0"/>
              </a:rPr>
              <a:t>Another proposal involving natural sounds was nicknamed the “</a:t>
            </a:r>
            <a:r>
              <a:rPr lang="en-US" sz="1600" dirty="0" err="1">
                <a:solidFill>
                  <a:schemeClr val="tx1"/>
                </a:solidFill>
                <a:latin typeface="Times New Roman" pitchFamily="18" charset="0"/>
                <a:cs typeface="Times New Roman" pitchFamily="18" charset="0"/>
              </a:rPr>
              <a:t>yo</a:t>
            </a:r>
            <a:r>
              <a:rPr lang="en-US" sz="1600" dirty="0">
                <a:solidFill>
                  <a:schemeClr val="tx1"/>
                </a:solidFill>
                <a:latin typeface="Times New Roman" pitchFamily="18" charset="0"/>
                <a:cs typeface="Times New Roman" pitchFamily="18" charset="0"/>
              </a:rPr>
              <a:t>-he-ho” theory. The idea is that the sounds of a person involved in physical effort could be the source of our language, especially when that physical effort involved several people and the interaction had to be coordinated. So, a group of early humans might develop a set of hums, grunts, groans and curses that were used when they were lifting and carrying large bits of trees or lifeless hairy mammoths. The appeal of this proposal is that it places the development of human language in a social context.</a:t>
            </a:r>
          </a:p>
          <a:p>
            <a:pPr algn="just">
              <a:lnSpc>
                <a:spcPct val="150000"/>
              </a:lnSpc>
              <a:spcAft>
                <a:spcPts val="1000"/>
              </a:spcAft>
            </a:pPr>
            <a:endParaRPr lang="en-GB"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7170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8146"/>
            <a:ext cx="8208912" cy="6192688"/>
          </a:xfrm>
        </p:spPr>
        <p:txBody>
          <a:bodyPr>
            <a:normAutofit fontScale="92500" lnSpcReduction="20000"/>
          </a:bodyPr>
          <a:lstStyle/>
          <a:p>
            <a:pPr algn="l"/>
            <a:r>
              <a:rPr lang="en-GB" sz="2000" b="1" i="1" u="none" strike="noStrike" baseline="0" dirty="0">
                <a:solidFill>
                  <a:srgbClr val="000000"/>
                </a:solidFill>
                <a:latin typeface="Times New Roman" panose="02020603050405020304" pitchFamily="18" charset="0"/>
                <a:cs typeface="Times New Roman" panose="02020603050405020304" pitchFamily="18" charset="0"/>
              </a:rPr>
              <a:t>The Physical Adaptation Source</a:t>
            </a:r>
          </a:p>
          <a:p>
            <a:pPr algn="just">
              <a:lnSpc>
                <a:spcPct val="160000"/>
              </a:lnSpc>
            </a:pPr>
            <a:r>
              <a:rPr lang="en-US" sz="1600" b="0" i="0" u="none" strike="noStrike" baseline="0" dirty="0">
                <a:solidFill>
                  <a:srgbClr val="000000"/>
                </a:solidFill>
                <a:latin typeface="Times New Roman" panose="02020603050405020304" pitchFamily="18" charset="0"/>
                <a:cs typeface="Times New Roman" panose="02020603050405020304" pitchFamily="18" charset="0"/>
              </a:rPr>
              <a:t>Instead of looking at types of sounds as the source of human speech, we can look at the types of physical features humans possess, especially those that may have supported speech production. We can start with the observation that, at an early stage, our ancestors made a major transition to an upright posture, with bi-pedal (on two feet) locomotion. This really changed how we breathe. Among four-legged creatures, the rhythm of breathing is closely linked to the rhythm of walking, resulting in a one pace – one breath relationship. Among two-legged creatures, the rhythm of breathing is not tied to the rhythm of walking, allowing long articulations on outgoing breath, with short in-breaths. It has been calculated that “human breathing while speaking is about 90% exhalation with only about 10% of time saved for quick in-breaths” (</a:t>
            </a:r>
            <a:r>
              <a:rPr lang="en-US" sz="1600" b="0" i="0" u="none" strike="noStrike" baseline="0" dirty="0" err="1">
                <a:solidFill>
                  <a:srgbClr val="000000"/>
                </a:solidFill>
                <a:latin typeface="Times New Roman" panose="02020603050405020304" pitchFamily="18" charset="0"/>
                <a:cs typeface="Times New Roman" panose="02020603050405020304" pitchFamily="18" charset="0"/>
              </a:rPr>
              <a:t>Hurford</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0" i="0" u="none" strike="noStrike" baseline="0" dirty="0">
                <a:solidFill>
                  <a:srgbClr val="5D6CEC"/>
                </a:solidFill>
                <a:latin typeface="Times New Roman" panose="02020603050405020304" pitchFamily="18" charset="0"/>
                <a:cs typeface="Times New Roman" panose="02020603050405020304" pitchFamily="18" charset="0"/>
              </a:rPr>
              <a:t>2014</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 83).</a:t>
            </a:r>
          </a:p>
          <a:p>
            <a:pPr algn="just">
              <a:lnSpc>
                <a:spcPct val="150000"/>
              </a:lnSpc>
            </a:pPr>
            <a:r>
              <a:rPr lang="en-US" sz="2200" b="1" i="1" dirty="0">
                <a:solidFill>
                  <a:schemeClr val="tx1"/>
                </a:solidFill>
                <a:latin typeface="Times New Roman" panose="02020603050405020304" pitchFamily="18" charset="0"/>
                <a:cs typeface="Times New Roman" pitchFamily="18" charset="0"/>
              </a:rPr>
              <a:t>Teeth and Lips</a:t>
            </a:r>
          </a:p>
          <a:p>
            <a:pPr algn="just">
              <a:lnSpc>
                <a:spcPct val="170000"/>
              </a:lnSpc>
            </a:pPr>
            <a:r>
              <a:rPr lang="en-US" sz="1600" dirty="0">
                <a:solidFill>
                  <a:schemeClr val="tx1"/>
                </a:solidFill>
                <a:latin typeface="Times New Roman" panose="02020603050405020304" pitchFamily="18" charset="0"/>
                <a:cs typeface="Times New Roman" pitchFamily="18" charset="0"/>
              </a:rPr>
              <a:t>Human teeth are upright, not slanting outwards like those of apes, and they are roughly even in height. They are also much smaller. Such characteristics are not very useful for ripping or tearing food and seem better adapted for grinding and chewing. They are also very helpful in making sounds such as f or v. Human lips have much more intricate muscle interlacing than is found in other primates and their resulting flexibility certainly helps in making sounds like p, b and m. In fact, the b and m sounds are the most widely attested in the vocalizations made by human infants during their first year, no matter which language their parents are using.</a:t>
            </a:r>
            <a:endParaRPr lang="en-GB" sz="1600" dirty="0">
              <a:solidFill>
                <a:schemeClr val="tx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218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208912" cy="6192688"/>
          </a:xfrm>
        </p:spPr>
        <p:txBody>
          <a:bodyPr>
            <a:normAutofit fontScale="92500" lnSpcReduction="20000"/>
          </a:bodyPr>
          <a:lstStyle/>
          <a:p>
            <a:pPr algn="just">
              <a:lnSpc>
                <a:spcPct val="150000"/>
              </a:lnSpc>
            </a:pPr>
            <a:r>
              <a:rPr lang="en-GB" sz="2000" b="1" i="1" u="none" strike="noStrike" baseline="0" dirty="0">
                <a:solidFill>
                  <a:schemeClr val="tx1"/>
                </a:solidFill>
                <a:latin typeface="Times New Roman" panose="02020603050405020304" pitchFamily="18" charset="0"/>
                <a:cs typeface="Times New Roman" panose="02020603050405020304" pitchFamily="18" charset="0"/>
              </a:rPr>
              <a:t>Mouth and Tongue</a:t>
            </a:r>
          </a:p>
          <a:p>
            <a:pPr algn="just">
              <a:lnSpc>
                <a:spcPct val="160000"/>
              </a:lnSpc>
            </a:pPr>
            <a:r>
              <a:rPr lang="en-US" sz="1600" b="0" i="0" u="none" strike="noStrike" baseline="0" dirty="0">
                <a:solidFill>
                  <a:schemeClr val="tx1"/>
                </a:solidFill>
                <a:latin typeface="Times New Roman" panose="02020603050405020304" pitchFamily="18" charset="0"/>
                <a:cs typeface="Times New Roman" panose="02020603050405020304" pitchFamily="18" charset="0"/>
              </a:rPr>
              <a:t>The human mouth is relatively small compared to other primates and can be opened and closed rapidly. It is also part of an extended vocal tract that has more of an L-shape than the straight path from front to back in other mammals. In contrast to the fairly thin flat tongue of other large primates, humans have a shorter, thicker and more muscular tongue that can be used to shape a wide variety of sounds inside the oral cavity. In addition, unlike other primates, humans can close off the airway through the nose to create more air pressure in </a:t>
            </a:r>
            <a:r>
              <a:rPr lang="en-GB" sz="1600" b="0" i="0" u="none" strike="noStrike" baseline="0" dirty="0">
                <a:solidFill>
                  <a:schemeClr val="tx1"/>
                </a:solidFill>
                <a:latin typeface="Times New Roman" panose="02020603050405020304" pitchFamily="18" charset="0"/>
                <a:cs typeface="Times New Roman" panose="02020603050405020304" pitchFamily="18" charset="0"/>
              </a:rPr>
              <a:t>the mouth.</a:t>
            </a:r>
          </a:p>
          <a:p>
            <a:pPr algn="just">
              <a:lnSpc>
                <a:spcPct val="150000"/>
              </a:lnSpc>
            </a:pPr>
            <a:r>
              <a:rPr lang="en-US" sz="2000" b="1" i="1" dirty="0">
                <a:solidFill>
                  <a:schemeClr val="tx1"/>
                </a:solidFill>
                <a:latin typeface="Times New Roman" panose="02020603050405020304" pitchFamily="18" charset="0"/>
                <a:cs typeface="Times New Roman" pitchFamily="18" charset="0"/>
              </a:rPr>
              <a:t>Larynx and Pharynx</a:t>
            </a:r>
          </a:p>
          <a:p>
            <a:pPr algn="just">
              <a:lnSpc>
                <a:spcPct val="160000"/>
              </a:lnSpc>
            </a:pPr>
            <a:r>
              <a:rPr lang="en-US" sz="1600" dirty="0">
                <a:solidFill>
                  <a:schemeClr val="tx1"/>
                </a:solidFill>
                <a:latin typeface="Times New Roman" panose="02020603050405020304" pitchFamily="18" charset="0"/>
                <a:cs typeface="Times New Roman" pitchFamily="18" charset="0"/>
              </a:rPr>
              <a:t>The human larynx or “voice box” (containing the vocal folds) differs significantly in position from the larynx of other primates such as monkeys. In the course of human physical development, the assumption of an upright posture moved the head more directly above the spinal column and the larynx dropped to a lower position. This created a longer cavity called the pharynx, above the vocal folds, which acts as a resonator for increased  range and clarity of the sounds produced via the larynx. Other primates have almost no pharynx. One unfortunate consequence of this development is that the lower position of the human larynx makes it much more possible for the human to choke on pieces of food. Monkeys may not be able to use their larynx to produce speech sounds, but they do not suffer from the problem of getting food stuck in their windpipe.</a:t>
            </a:r>
            <a:endParaRPr lang="en-GB" sz="1600" dirty="0">
              <a:solidFill>
                <a:schemeClr val="tx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039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208912" cy="6192688"/>
          </a:xfrm>
        </p:spPr>
        <p:txBody>
          <a:bodyPr>
            <a:normAutofit fontScale="92500"/>
          </a:bodyPr>
          <a:lstStyle/>
          <a:p>
            <a:pPr algn="just">
              <a:lnSpc>
                <a:spcPct val="115000"/>
              </a:lnSpc>
              <a:spcAft>
                <a:spcPts val="1000"/>
              </a:spcAft>
            </a:pPr>
            <a:r>
              <a:rPr lang="en-US" sz="2000" b="1" i="1" dirty="0">
                <a:solidFill>
                  <a:schemeClr val="tx1"/>
                </a:solidFill>
                <a:latin typeface="Times New Roman" pitchFamily="18" charset="0"/>
                <a:cs typeface="Times New Roman" pitchFamily="18" charset="0"/>
              </a:rPr>
              <a:t>The Tool-Making Source</a:t>
            </a:r>
          </a:p>
          <a:p>
            <a:pPr algn="just">
              <a:lnSpc>
                <a:spcPct val="150000"/>
              </a:lnSpc>
              <a:spcAft>
                <a:spcPts val="1000"/>
              </a:spcAft>
            </a:pPr>
            <a:r>
              <a:rPr lang="en-US" sz="1600" dirty="0">
                <a:solidFill>
                  <a:schemeClr val="tx1"/>
                </a:solidFill>
                <a:latin typeface="Times New Roman" pitchFamily="18" charset="0"/>
                <a:cs typeface="Times New Roman" pitchFamily="18" charset="0"/>
              </a:rPr>
              <a:t>In the physical adaptation view, one function (producing speech sounds) must have been superimposed on existing anatomical features (teeth, lips) previously used for other purposes (chewing, sucking). A similar development is believed to have taken place with human hands and some believe that manual gestures may have been a precursor of language. By about two million years ago, there is evidence that humans had developed preferential right-handedness and had become capable of making stone tools. Tool making, or the outcome of manipulating objects and changing them using both hands, is evidence of a brain at work.</a:t>
            </a:r>
          </a:p>
          <a:p>
            <a:pPr algn="just">
              <a:lnSpc>
                <a:spcPct val="115000"/>
              </a:lnSpc>
              <a:spcAft>
                <a:spcPts val="1000"/>
              </a:spcAft>
            </a:pPr>
            <a:r>
              <a:rPr lang="en-US" sz="2000" b="1" i="1" dirty="0">
                <a:solidFill>
                  <a:schemeClr val="tx1"/>
                </a:solidFill>
                <a:latin typeface="Times New Roman" pitchFamily="18" charset="0"/>
                <a:cs typeface="Times New Roman" pitchFamily="18" charset="0"/>
              </a:rPr>
              <a:t>The Human Brain</a:t>
            </a:r>
          </a:p>
          <a:p>
            <a:pPr algn="just">
              <a:lnSpc>
                <a:spcPct val="150000"/>
              </a:lnSpc>
              <a:spcAft>
                <a:spcPts val="1000"/>
              </a:spcAft>
            </a:pPr>
            <a:r>
              <a:rPr lang="en-US" sz="1600" dirty="0">
                <a:solidFill>
                  <a:schemeClr val="tx1"/>
                </a:solidFill>
                <a:latin typeface="Times New Roman" pitchFamily="18" charset="0"/>
                <a:cs typeface="Times New Roman" pitchFamily="18" charset="0"/>
              </a:rPr>
              <a:t>The human brain is not only large relative to human body size, it is also lateralized, that is, it has specialized functions in each of the two hemispheres. Those functions that control the motor movements involved in complex vocalization (speaking) and object manipulation (making or using tools) are very close to each other in the left hemisphere of the brain. That is, the area of the motor cortex that controls the muscles of the arms and hands is next to the articulatory muscles of the face, jaw and tongue. It may be that there was an evolutionary connection between the language using and tool-using abilities of humans and that both were involved in the development of the speaking brain.</a:t>
            </a:r>
            <a:endParaRPr lang="en-GB"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9813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208912" cy="6192688"/>
          </a:xfrm>
        </p:spPr>
        <p:txBody>
          <a:bodyPr>
            <a:normAutofit/>
          </a:bodyPr>
          <a:lstStyle/>
          <a:p>
            <a:pPr algn="just">
              <a:lnSpc>
                <a:spcPct val="115000"/>
              </a:lnSpc>
              <a:spcAft>
                <a:spcPts val="1000"/>
              </a:spcAft>
            </a:pPr>
            <a:r>
              <a:rPr lang="en-US" sz="2000" b="1" i="1" dirty="0">
                <a:solidFill>
                  <a:schemeClr val="tx1"/>
                </a:solidFill>
                <a:effectLst/>
                <a:latin typeface="Times New Roman"/>
                <a:ea typeface="Calibri"/>
                <a:cs typeface="Arial"/>
              </a:rPr>
              <a:t>The Genetic Source</a:t>
            </a:r>
          </a:p>
          <a:p>
            <a:pPr algn="just">
              <a:lnSpc>
                <a:spcPct val="150000"/>
              </a:lnSpc>
              <a:spcAft>
                <a:spcPts val="1000"/>
              </a:spcAft>
            </a:pPr>
            <a:r>
              <a:rPr lang="en-US" sz="1600" dirty="0">
                <a:solidFill>
                  <a:schemeClr val="tx1"/>
                </a:solidFill>
                <a:effectLst/>
                <a:latin typeface="Times New Roman"/>
                <a:ea typeface="Calibri"/>
                <a:cs typeface="Arial"/>
              </a:rPr>
              <a:t>We can think of the human baby in its first few years as a living example of some of these physical changes taking place. </a:t>
            </a:r>
            <a:r>
              <a:rPr lang="en-US" sz="1600" dirty="0" smtClean="0">
                <a:solidFill>
                  <a:schemeClr val="tx1"/>
                </a:solidFill>
                <a:effectLst/>
                <a:latin typeface="Times New Roman"/>
                <a:ea typeface="Calibri"/>
                <a:cs typeface="Arial"/>
              </a:rPr>
              <a:t>At birth, the baby’s brain is only a quarter of its </a:t>
            </a:r>
            <a:r>
              <a:rPr lang="en-US" sz="1600" dirty="0">
                <a:solidFill>
                  <a:schemeClr val="tx1"/>
                </a:solidFill>
                <a:effectLst/>
                <a:latin typeface="Times New Roman"/>
                <a:ea typeface="Calibri"/>
                <a:cs typeface="Arial"/>
              </a:rPr>
              <a:t>eventual weight and the larynx is much higher in the throat, </a:t>
            </a:r>
            <a:r>
              <a:rPr lang="en-US" sz="1600" dirty="0" smtClean="0">
                <a:solidFill>
                  <a:schemeClr val="tx1"/>
                </a:solidFill>
                <a:effectLst/>
                <a:latin typeface="Times New Roman"/>
                <a:ea typeface="Calibri"/>
                <a:cs typeface="Arial"/>
              </a:rPr>
              <a:t>allowing </a:t>
            </a:r>
            <a:r>
              <a:rPr lang="en-US" sz="1600" dirty="0">
                <a:solidFill>
                  <a:schemeClr val="tx1"/>
                </a:solidFill>
                <a:effectLst/>
                <a:latin typeface="Times New Roman"/>
                <a:ea typeface="Calibri"/>
                <a:cs typeface="Arial"/>
              </a:rPr>
              <a:t>babies, like chimpanzees, to breathe and drink at the same time. In a relatively short period of time, the larynx descends, the brain develops, the child assumes an upright posture and starts walking and talking. This almost automatic set of developments and the complexity of the young child’s language have led some scholars to look for something more powerful than small physical adaptations over time as the source of language.</a:t>
            </a:r>
          </a:p>
          <a:p>
            <a:pPr algn="just">
              <a:lnSpc>
                <a:spcPct val="150000"/>
              </a:lnSpc>
              <a:spcAft>
                <a:spcPts val="1000"/>
              </a:spcAft>
            </a:pPr>
            <a:endParaRPr lang="en-US" sz="1600" dirty="0">
              <a:solidFill>
                <a:schemeClr val="tx1"/>
              </a:solidFill>
              <a:effectLst/>
              <a:latin typeface="Times New Roman"/>
              <a:ea typeface="Calibri"/>
              <a:cs typeface="Arial"/>
            </a:endParaRPr>
          </a:p>
          <a:p>
            <a:pPr algn="just">
              <a:lnSpc>
                <a:spcPct val="115000"/>
              </a:lnSpc>
              <a:spcAft>
                <a:spcPts val="1000"/>
              </a:spcAft>
            </a:pPr>
            <a:endParaRPr lang="ar-IQ" sz="1600" dirty="0">
              <a:solidFill>
                <a:schemeClr val="tx1"/>
              </a:solidFill>
              <a:effectLst/>
              <a:latin typeface="Times New Roman"/>
              <a:ea typeface="Calibri"/>
              <a:cs typeface="Arial"/>
            </a:endParaRPr>
          </a:p>
        </p:txBody>
      </p:sp>
    </p:spTree>
    <p:extLst>
      <p:ext uri="{BB962C8B-B14F-4D97-AF65-F5344CB8AC3E}">
        <p14:creationId xmlns:p14="http://schemas.microsoft.com/office/powerpoint/2010/main" val="82208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208912" cy="6192688"/>
          </a:xfrm>
        </p:spPr>
        <p:txBody>
          <a:bodyPr>
            <a:normAutofit fontScale="92500"/>
          </a:bodyPr>
          <a:lstStyle/>
          <a:p>
            <a:pPr algn="just">
              <a:lnSpc>
                <a:spcPct val="150000"/>
              </a:lnSpc>
            </a:pPr>
            <a:r>
              <a:rPr lang="en-GB" sz="2200" b="1" i="1" dirty="0">
                <a:solidFill>
                  <a:schemeClr val="tx1"/>
                </a:solidFill>
                <a:effectLst/>
                <a:latin typeface="Times New Roman" panose="02020603050405020304" pitchFamily="18" charset="0"/>
                <a:ea typeface="Calibri"/>
                <a:cs typeface="Times New Roman" panose="02020603050405020304" pitchFamily="18" charset="0"/>
              </a:rPr>
              <a:t> </a:t>
            </a:r>
            <a:r>
              <a:rPr lang="en-GB" sz="2200" b="1" i="1" u="none" strike="noStrike" baseline="0" dirty="0">
                <a:solidFill>
                  <a:srgbClr val="000000"/>
                </a:solidFill>
                <a:latin typeface="Times New Roman" panose="02020603050405020304" pitchFamily="18" charset="0"/>
                <a:cs typeface="Times New Roman" panose="02020603050405020304" pitchFamily="18" charset="0"/>
              </a:rPr>
              <a:t>The Innateness Hypothesis</a:t>
            </a:r>
          </a:p>
          <a:p>
            <a:pPr algn="just">
              <a:lnSpc>
                <a:spcPct val="150000"/>
              </a:lnSpc>
            </a:pPr>
            <a:r>
              <a:rPr lang="en-US" sz="1600" b="0" i="0" u="none" strike="noStrike" baseline="0" dirty="0" smtClean="0">
                <a:solidFill>
                  <a:srgbClr val="000000"/>
                </a:solidFill>
                <a:latin typeface="Times New Roman" panose="02020603050405020304" pitchFamily="18" charset="0"/>
                <a:cs typeface="Times New Roman" panose="02020603050405020304" pitchFamily="18" charset="0"/>
              </a:rPr>
              <a:t>  As </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a solution to the puzzle of the origins of language, the </a:t>
            </a:r>
            <a:r>
              <a:rPr lang="en-US" sz="1600" b="0" i="0" u="none" strike="noStrike" baseline="0" dirty="0">
                <a:solidFill>
                  <a:srgbClr val="5D6CEC"/>
                </a:solidFill>
                <a:latin typeface="Times New Roman" panose="02020603050405020304" pitchFamily="18" charset="0"/>
                <a:cs typeface="Times New Roman" panose="02020603050405020304" pitchFamily="18" charset="0"/>
              </a:rPr>
              <a:t>innateness hypothesis </a:t>
            </a:r>
            <a:r>
              <a:rPr lang="en-US" sz="1600" b="0" i="0" u="none" strike="noStrike" baseline="0" dirty="0">
                <a:solidFill>
                  <a:srgbClr val="000000"/>
                </a:solidFill>
                <a:latin typeface="Times New Roman" panose="02020603050405020304" pitchFamily="18" charset="0"/>
                <a:cs typeface="Times New Roman" panose="02020603050405020304" pitchFamily="18" charset="0"/>
              </a:rPr>
              <a:t>would seem to point to something in human genetics, possibly a crucial mutation or two, as the source. In the study of human development, a number of gene mutations have been identified that relate to changes in the human diet, especially those resulting in an increase in calorie intake, possibly tied to the ability to digest starch in food and a substantial increase in glucose production. These changes are believed to have enhanced blood flow in the brain, creating the conditions for a bigger and more complex brain to develop. We are not sure when these genetic changes might have taken place or how they might relate to the physical adaptations described earlier. However, as we consider this hypothesis, we find our speculations about the origins of language moving away from fossil evidence or the physical source of basic human sounds toward analogies with how computers work (e.g. being preprogrammed or hard-wired) and concepts taken from the study of biology and genetics.</a:t>
            </a:r>
          </a:p>
          <a:p>
            <a:pPr algn="just">
              <a:lnSpc>
                <a:spcPct val="150000"/>
              </a:lnSpc>
            </a:pPr>
            <a:r>
              <a:rPr lang="en-US" sz="1600" b="0" i="0" u="none" strike="noStrike" baseline="0" dirty="0">
                <a:solidFill>
                  <a:srgbClr val="000000"/>
                </a:solidFill>
                <a:latin typeface="Times New Roman" panose="02020603050405020304" pitchFamily="18" charset="0"/>
                <a:cs typeface="Times New Roman" panose="02020603050405020304" pitchFamily="18" charset="0"/>
              </a:rPr>
              <a:t>The investigation of the origins of language then turns into a search for the special “language gene” that only humans possess. In one of the tasks at the end of this chapter, you can investigate the background to the discovery of one particular gene (FOXP2) that is thought to have a role in language production. If we are indeed the only creatures with this special capacity for language, then will it be completely impossible for any other creature to produce or understand language? </a:t>
            </a:r>
          </a:p>
        </p:txBody>
      </p:sp>
    </p:spTree>
    <p:extLst>
      <p:ext uri="{BB962C8B-B14F-4D97-AF65-F5344CB8AC3E}">
        <p14:creationId xmlns:p14="http://schemas.microsoft.com/office/powerpoint/2010/main" val="2592177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1722</Words>
  <Application>Microsoft Office PowerPoint</Application>
  <PresentationFormat>عرض على الشاشة (3:4)‏</PresentationFormat>
  <Paragraphs>38</Paragraphs>
  <Slides>10</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10</vt:i4>
      </vt:variant>
    </vt:vector>
  </HeadingPairs>
  <TitlesOfParts>
    <vt:vector size="19" baseType="lpstr">
      <vt:lpstr>Arial</vt:lpstr>
      <vt:lpstr>Bell MT</vt:lpstr>
      <vt:lpstr>Calibri</vt:lpstr>
      <vt:lpstr>Century Gothic</vt:lpstr>
      <vt:lpstr>Courier New</vt:lpstr>
      <vt:lpstr>Palatino Linotype</vt:lpstr>
      <vt:lpstr>Times New Roman</vt:lpstr>
      <vt:lpstr>Executive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Jasim Al-Maryani</dc:creator>
  <cp:lastModifiedBy>Windows User</cp:lastModifiedBy>
  <cp:revision>47</cp:revision>
  <cp:lastPrinted>2021-09-10T06:30:00Z</cp:lastPrinted>
  <dcterms:created xsi:type="dcterms:W3CDTF">2018-04-01T01:57:10Z</dcterms:created>
  <dcterms:modified xsi:type="dcterms:W3CDTF">2021-10-24T11:30:59Z</dcterms:modified>
</cp:coreProperties>
</file>